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  <p:embeddedFont>
      <p:font typeface="Average"/>
      <p:regular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7" Type="http://schemas.openxmlformats.org/officeDocument/2006/relationships/font" Target="fonts/Averag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Montserrat-regular.fntdata"/><Relationship Id="rId18" Type="http://schemas.openxmlformats.org/officeDocument/2006/relationships/font" Target="fonts/Roboto-boldItalic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6bfb07142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6bfb07142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reddit.com/r/TheoryOfReddit/comments/1f7hqc/the_200_most_active_subreddits_categorized_by/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-G9RX4r7rTtVPa7Hqowe71CdjouOmgNT/view" TargetMode="External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image" Target="../media/image7.jpg"/><Relationship Id="rId5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95950" y="1471025"/>
            <a:ext cx="55587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Impact"/>
                <a:ea typeface="Impact"/>
                <a:cs typeface="Impact"/>
                <a:sym typeface="Impact"/>
              </a:rPr>
              <a:t>r/askTwitter</a:t>
            </a:r>
            <a:r>
              <a:rPr b="1" lang="en-GB"/>
              <a:t> </a:t>
            </a:r>
            <a:r>
              <a:rPr lang="en-GB"/>
              <a:t>?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3000"/>
              <a:t>Suggesting subreddits   based on user Twitter likes</a:t>
            </a:r>
            <a:endParaRPr i="1"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70495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By Reuben Kavalov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0" y="62167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Goal In Mind:</a:t>
            </a:r>
            <a:endParaRPr b="1" u="sng"/>
          </a:p>
        </p:txBody>
      </p:sp>
      <p:sp>
        <p:nvSpPr>
          <p:cNvPr id="235" name="Google Shape;235;p18"/>
          <p:cNvSpPr txBox="1"/>
          <p:nvPr/>
        </p:nvSpPr>
        <p:spPr>
          <a:xfrm>
            <a:off x="0" y="1108875"/>
            <a:ext cx="3018300" cy="33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Reddit overcame twitter in terms of interest on Google last year, and many Twitter users are unintroduced to Reddit. </a:t>
            </a:r>
            <a:endParaRPr i="1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The purpose of this app is to introduce Twitter users to Reddit based on their personal interests, having a user input their twitter username and suggesting subreddits to them using their “liked” tweets.</a:t>
            </a:r>
            <a:endParaRPr i="1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/>
              </a:rPr>
              <a:t>Introducing: Lorem ipsum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37" name="Google Shape;23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1950" y="877050"/>
            <a:ext cx="5732051" cy="3389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The Data</a:t>
            </a:r>
            <a:endParaRPr b="1" u="sng"/>
          </a:p>
        </p:txBody>
      </p:sp>
      <p:sp>
        <p:nvSpPr>
          <p:cNvPr id="243" name="Google Shape;243;p19"/>
          <p:cNvSpPr txBox="1"/>
          <p:nvPr>
            <p:ph idx="1" type="body"/>
          </p:nvPr>
        </p:nvSpPr>
        <p:spPr>
          <a:xfrm>
            <a:off x="1052550" y="1038700"/>
            <a:ext cx="7038900" cy="291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Found</a:t>
            </a:r>
            <a:r>
              <a:rPr lang="en-GB" sz="1600"/>
              <a:t> top 166 visited subreddits - organized into 14 categories - </a:t>
            </a:r>
            <a:br>
              <a:rPr lang="en-GB" sz="1600"/>
            </a:br>
            <a:r>
              <a:rPr lang="en-GB" sz="1600"/>
              <a:t>on Reddit via </a:t>
            </a:r>
            <a:r>
              <a:rPr lang="en-GB" sz="1600" u="sng">
                <a:solidFill>
                  <a:schemeClr val="hlink"/>
                </a:solidFill>
                <a:hlinkClick r:id="rId3"/>
              </a:rPr>
              <a:t>this post</a:t>
            </a:r>
            <a:r>
              <a:rPr lang="en-GB" sz="1600"/>
              <a:t>.</a:t>
            </a:r>
            <a:endParaRPr sz="1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Used PRAW (Python Reddit API Wrapper) to extract the titles of </a:t>
            </a:r>
            <a:r>
              <a:rPr b="1" lang="en-GB" sz="1600"/>
              <a:t>top</a:t>
            </a:r>
            <a:r>
              <a:rPr lang="en-GB" sz="1600"/>
              <a:t> </a:t>
            </a:r>
            <a:r>
              <a:rPr b="1" lang="en-GB" sz="1600"/>
              <a:t>posts</a:t>
            </a:r>
            <a:r>
              <a:rPr lang="en-GB" sz="1600"/>
              <a:t> from above mentioned subreddits.</a:t>
            </a:r>
            <a:endParaRPr sz="1600"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244" name="Google Shape;24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16382" y="0"/>
            <a:ext cx="1327618" cy="446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60237" y="2405512"/>
            <a:ext cx="6464924" cy="1986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6" name="Google Shape;246;p19"/>
          <p:cNvCxnSpPr/>
          <p:nvPr/>
        </p:nvCxnSpPr>
        <p:spPr>
          <a:xfrm flipH="1" rot="10800000">
            <a:off x="7215925" y="39525"/>
            <a:ext cx="676500" cy="3363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7" name="Google Shape;247;p19"/>
          <p:cNvSpPr txBox="1"/>
          <p:nvPr/>
        </p:nvSpPr>
        <p:spPr>
          <a:xfrm>
            <a:off x="6324550" y="254150"/>
            <a:ext cx="1063200" cy="1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Category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48" name="Google Shape;248;p19"/>
          <p:cNvCxnSpPr>
            <a:stCxn id="249" idx="3"/>
          </p:cNvCxnSpPr>
          <p:nvPr/>
        </p:nvCxnSpPr>
        <p:spPr>
          <a:xfrm>
            <a:off x="7516650" y="904450"/>
            <a:ext cx="590700" cy="94200"/>
          </a:xfrm>
          <a:prstGeom prst="bentConnector3">
            <a:avLst>
              <a:gd fmla="val 72706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0" name="Google Shape;250;p19"/>
          <p:cNvCxnSpPr>
            <a:stCxn id="249" idx="3"/>
          </p:cNvCxnSpPr>
          <p:nvPr/>
        </p:nvCxnSpPr>
        <p:spPr>
          <a:xfrm>
            <a:off x="7516650" y="904450"/>
            <a:ext cx="644400" cy="3627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1" name="Google Shape;251;p19"/>
          <p:cNvCxnSpPr>
            <a:stCxn id="249" idx="3"/>
          </p:cNvCxnSpPr>
          <p:nvPr/>
        </p:nvCxnSpPr>
        <p:spPr>
          <a:xfrm flipH="1" rot="10800000">
            <a:off x="7516650" y="665950"/>
            <a:ext cx="687300" cy="2385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2" name="Google Shape;252;p19"/>
          <p:cNvCxnSpPr>
            <a:stCxn id="249" idx="3"/>
          </p:cNvCxnSpPr>
          <p:nvPr/>
        </p:nvCxnSpPr>
        <p:spPr>
          <a:xfrm>
            <a:off x="7516650" y="904450"/>
            <a:ext cx="1052400" cy="1189500"/>
          </a:xfrm>
          <a:prstGeom prst="curvedConnector2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9" name="Google Shape;249;p19"/>
          <p:cNvSpPr txBox="1"/>
          <p:nvPr/>
        </p:nvSpPr>
        <p:spPr>
          <a:xfrm>
            <a:off x="6260250" y="770200"/>
            <a:ext cx="12564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Subreddits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53" name="Google Shape;253;p19"/>
          <p:cNvCxnSpPr/>
          <p:nvPr/>
        </p:nvCxnSpPr>
        <p:spPr>
          <a:xfrm flipH="1">
            <a:off x="3167575" y="590600"/>
            <a:ext cx="3296700" cy="19389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4" name="Google Shape;254;p19"/>
          <p:cNvSpPr txBox="1"/>
          <p:nvPr/>
        </p:nvSpPr>
        <p:spPr>
          <a:xfrm>
            <a:off x="1060188" y="4468000"/>
            <a:ext cx="64650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Text was </a:t>
            </a:r>
            <a:r>
              <a:rPr i="1" lang="en-GB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lemmatized</a:t>
            </a:r>
            <a:r>
              <a:rPr lang="en-GB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and </a:t>
            </a:r>
            <a:r>
              <a:rPr i="1" lang="en-GB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stopwords</a:t>
            </a:r>
            <a:r>
              <a:rPr lang="en-GB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were removed.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The Data</a:t>
            </a:r>
            <a:r>
              <a:rPr b="1" lang="en-GB"/>
              <a:t> </a:t>
            </a:r>
            <a:r>
              <a:rPr b="1" lang="en-GB"/>
              <a:t>(</a:t>
            </a:r>
            <a:r>
              <a:rPr b="1" i="1" lang="en-GB"/>
              <a:t>cont…</a:t>
            </a:r>
            <a:r>
              <a:rPr b="1" lang="en-GB"/>
              <a:t>)</a:t>
            </a:r>
            <a:endParaRPr b="1"/>
          </a:p>
        </p:txBody>
      </p:sp>
      <p:sp>
        <p:nvSpPr>
          <p:cNvPr id="260" name="Google Shape;260;p20"/>
          <p:cNvSpPr txBox="1"/>
          <p:nvPr>
            <p:ph idx="1" type="body"/>
          </p:nvPr>
        </p:nvSpPr>
        <p:spPr>
          <a:xfrm>
            <a:off x="1052550" y="1042000"/>
            <a:ext cx="7038900" cy="2911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Manual user Input of a Twitter username begins the process of acquiring user “</a:t>
            </a:r>
            <a:r>
              <a:rPr i="1" lang="en-GB" sz="1600"/>
              <a:t>likes</a:t>
            </a:r>
            <a:r>
              <a:rPr lang="en-GB" sz="1600"/>
              <a:t>” via GET requests sent to the Twitter API.</a:t>
            </a:r>
            <a:endParaRPr sz="1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The response is parsed and ran through the model pre-trained on Reddit text. </a:t>
            </a:r>
            <a:endParaRPr sz="1600"/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SzPts val="1600"/>
              <a:buChar char="●"/>
            </a:pPr>
            <a:r>
              <a:rPr lang="en-GB" sz="1600"/>
              <a:t>Which brings us to…. The </a:t>
            </a:r>
            <a:r>
              <a:rPr i="1" lang="en-GB" sz="1600"/>
              <a:t>model.</a:t>
            </a:r>
            <a:endParaRPr i="1"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Initial Model</a:t>
            </a:r>
            <a:r>
              <a:rPr lang="en-GB"/>
              <a:t> - Neural Network w/ Word Embedding Layer</a:t>
            </a:r>
            <a:endParaRPr/>
          </a:p>
        </p:txBody>
      </p:sp>
      <p:sp>
        <p:nvSpPr>
          <p:cNvPr id="266" name="Google Shape;266;p21"/>
          <p:cNvSpPr txBox="1"/>
          <p:nvPr/>
        </p:nvSpPr>
        <p:spPr>
          <a:xfrm>
            <a:off x="341825" y="174366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7" name="Google Shape;267;p21"/>
          <p:cNvSpPr txBox="1"/>
          <p:nvPr>
            <p:ph idx="1" type="body"/>
          </p:nvPr>
        </p:nvSpPr>
        <p:spPr>
          <a:xfrm>
            <a:off x="1074725" y="174365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The model initially impressed me, realizing ~51% accuracy</a:t>
            </a:r>
            <a:br>
              <a:rPr lang="en-GB">
                <a:solidFill>
                  <a:srgbClr val="FFFFFF"/>
                </a:solidFill>
              </a:rPr>
            </a:br>
            <a:r>
              <a:rPr lang="en-GB">
                <a:solidFill>
                  <a:srgbClr val="FFFFFF"/>
                </a:solidFill>
              </a:rPr>
              <a:t> on validation data (from Reddit) and a satisfactory loss function.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8" name="Google Shape;268;p21"/>
          <p:cNvSpPr txBox="1"/>
          <p:nvPr/>
        </p:nvSpPr>
        <p:spPr>
          <a:xfrm>
            <a:off x="341825" y="265850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9" name="Google Shape;269;p21"/>
          <p:cNvSpPr txBox="1"/>
          <p:nvPr>
            <p:ph idx="1" type="body"/>
          </p:nvPr>
        </p:nvSpPr>
        <p:spPr>
          <a:xfrm>
            <a:off x="1074725" y="265848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However, testing the models predictability with specific</a:t>
            </a:r>
            <a:br>
              <a:rPr lang="en-GB">
                <a:solidFill>
                  <a:srgbClr val="FFFFFF"/>
                </a:solidFill>
              </a:rPr>
            </a:br>
            <a:r>
              <a:rPr lang="en-GB">
                <a:solidFill>
                  <a:srgbClr val="FFFFFF"/>
                </a:solidFill>
              </a:rPr>
              <a:t>twitter accounts (which belonged to somewhat obvious groups) </a:t>
            </a:r>
            <a:br>
              <a:rPr lang="en-GB">
                <a:solidFill>
                  <a:srgbClr val="FFFFFF"/>
                </a:solidFill>
              </a:rPr>
            </a:br>
            <a:r>
              <a:rPr lang="en-GB">
                <a:solidFill>
                  <a:srgbClr val="FFFFFF"/>
                </a:solidFill>
              </a:rPr>
              <a:t>procured the same (incorrect)  couple categories.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0" name="Google Shape;270;p21"/>
          <p:cNvSpPr txBox="1"/>
          <p:nvPr/>
        </p:nvSpPr>
        <p:spPr>
          <a:xfrm>
            <a:off x="341825" y="357336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71" name="Google Shape;271;p21"/>
          <p:cNvSpPr txBox="1"/>
          <p:nvPr>
            <p:ph idx="1" type="body"/>
          </p:nvPr>
        </p:nvSpPr>
        <p:spPr>
          <a:xfrm>
            <a:off x="1074725" y="357333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 ‘softmax’ activation output layer produces an output of</a:t>
            </a:r>
            <a:br>
              <a:rPr lang="en-GB">
                <a:solidFill>
                  <a:srgbClr val="FFFFFF"/>
                </a:solidFill>
              </a:rPr>
            </a:br>
            <a:r>
              <a:rPr lang="en-GB">
                <a:solidFill>
                  <a:srgbClr val="FFFFFF"/>
                </a:solidFill>
              </a:rPr>
              <a:t>probabilities for a multi-class problem. This model weighed two </a:t>
            </a:r>
            <a:br>
              <a:rPr lang="en-GB">
                <a:solidFill>
                  <a:srgbClr val="FFFFFF"/>
                </a:solidFill>
              </a:rPr>
            </a:br>
            <a:r>
              <a:rPr lang="en-GB">
                <a:solidFill>
                  <a:srgbClr val="FFFFFF"/>
                </a:solidFill>
              </a:rPr>
              <a:t>classes much more heavily, often choosing them as the “winners”.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72" name="Google Shape;27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5475" y="870275"/>
            <a:ext cx="2928514" cy="4273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2"/>
          <p:cNvSpPr txBox="1"/>
          <p:nvPr>
            <p:ph type="title"/>
          </p:nvPr>
        </p:nvSpPr>
        <p:spPr>
          <a:xfrm>
            <a:off x="1565950" y="393750"/>
            <a:ext cx="7038900" cy="12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Doc2Vec Model I - </a:t>
            </a:r>
            <a:r>
              <a:rPr lang="en-GB"/>
              <a:t>Trained on Reddit posts, points to correct category even with not many Twitter “</a:t>
            </a:r>
            <a:r>
              <a:rPr i="1" lang="en-GB"/>
              <a:t>likes</a:t>
            </a:r>
            <a:r>
              <a:rPr lang="en-GB"/>
              <a:t>” grabbed</a:t>
            </a:r>
            <a:endParaRPr/>
          </a:p>
        </p:txBody>
      </p:sp>
      <p:sp>
        <p:nvSpPr>
          <p:cNvPr id="278" name="Google Shape;278;p22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2"/>
          <p:cNvSpPr txBox="1"/>
          <p:nvPr>
            <p:ph type="title"/>
          </p:nvPr>
        </p:nvSpPr>
        <p:spPr>
          <a:xfrm>
            <a:off x="3125050" y="1963200"/>
            <a:ext cx="7038900" cy="12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Doc2Vec Model II - </a:t>
            </a:r>
            <a:r>
              <a:rPr lang="en-GB"/>
              <a:t>Calculates</a:t>
            </a:r>
            <a:br>
              <a:rPr lang="en-GB"/>
            </a:br>
            <a:r>
              <a:rPr lang="en-GB"/>
              <a:t>similarity between related </a:t>
            </a:r>
            <a:br>
              <a:rPr lang="en-GB"/>
            </a:br>
            <a:r>
              <a:rPr lang="en-GB"/>
              <a:t>subreddits (based on top posts)</a:t>
            </a:r>
            <a:endParaRPr/>
          </a:p>
        </p:txBody>
      </p:sp>
      <p:sp>
        <p:nvSpPr>
          <p:cNvPr id="280" name="Google Shape;280;p22"/>
          <p:cNvSpPr txBox="1"/>
          <p:nvPr/>
        </p:nvSpPr>
        <p:spPr>
          <a:xfrm>
            <a:off x="4572000" y="3758150"/>
            <a:ext cx="4295100" cy="11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-"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These models construct vectorized representations of all the top posts together, rather than individual words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Application Demo</a:t>
            </a:r>
            <a:endParaRPr/>
          </a:p>
        </p:txBody>
      </p:sp>
      <p:pic>
        <p:nvPicPr>
          <p:cNvPr id="286" name="Google Shape;286;p23" title="finalproject_appdemo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4602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Future Additions/Improvements</a:t>
            </a:r>
            <a:endParaRPr b="1" u="sng"/>
          </a:p>
        </p:txBody>
      </p:sp>
      <p:sp>
        <p:nvSpPr>
          <p:cNvPr id="292" name="Google Shape;292;p24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Integrate</a:t>
            </a:r>
            <a:endParaRPr/>
          </a:p>
        </p:txBody>
      </p:sp>
      <p:sp>
        <p:nvSpPr>
          <p:cNvPr id="293" name="Google Shape;293;p24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Other social media accounts with potentially loads more additional user preference data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4" name="Google Shape;294;p24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Refine</a:t>
            </a:r>
            <a:endParaRPr/>
          </a:p>
        </p:txBody>
      </p:sp>
      <p:sp>
        <p:nvSpPr>
          <p:cNvPr id="295" name="Google Shape;295;p24"/>
          <p:cNvSpPr txBox="1"/>
          <p:nvPr/>
        </p:nvSpPr>
        <p:spPr>
          <a:xfrm>
            <a:off x="812750" y="3763375"/>
            <a:ext cx="21939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Tune models to take notice of details such as subreddit-specific acronyms/slang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6" name="Google Shape;296;p24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Broaden</a:t>
            </a:r>
            <a:endParaRPr/>
          </a:p>
        </p:txBody>
      </p:sp>
      <p:sp>
        <p:nvSpPr>
          <p:cNvPr id="297" name="Google Shape;297;p24"/>
          <p:cNvSpPr txBox="1"/>
          <p:nvPr/>
        </p:nvSpPr>
        <p:spPr>
          <a:xfrm>
            <a:off x="6548575" y="2350575"/>
            <a:ext cx="2138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Out of over 1.2 </a:t>
            </a:r>
            <a:r>
              <a:rPr i="1"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million</a:t>
            </a: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 subreddits, only ~580 were used, leaving potential for additional inclusivity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8" name="Google Shape;298;p24"/>
          <p:cNvSpPr txBox="1"/>
          <p:nvPr/>
        </p:nvSpPr>
        <p:spPr>
          <a:xfrm>
            <a:off x="6548575" y="3320125"/>
            <a:ext cx="21939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additional data</a:t>
            </a:r>
            <a:endParaRPr/>
          </a:p>
        </p:txBody>
      </p:sp>
      <p:sp>
        <p:nvSpPr>
          <p:cNvPr id="299" name="Google Shape;299;p24"/>
          <p:cNvSpPr txBox="1"/>
          <p:nvPr/>
        </p:nvSpPr>
        <p:spPr>
          <a:xfrm>
            <a:off x="6548574" y="3763375"/>
            <a:ext cx="2138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Models were trained on the top 1000 posts for each subreddit, a dataset that could be augmented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00" name="Google Shape;300;p24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1" name="Google Shape;301;p24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02" name="Google Shape;302;p24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03" name="Google Shape;303;p24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4" name="Google Shape;304;p24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4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4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4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8" name="Google Shape;308;p24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309" name="Google Shape;309;p24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4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1" name="Google Shape;311;p24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12" name="Google Shape;312;p24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313" name="Google Shape;313;p24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4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5" name="Google Shape;315;p24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16" name="Google Shape;316;p24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317" name="Google Shape;317;p24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4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9" name="Google Shape;319;p24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20" name="Google Shape;320;p24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321" name="Google Shape;321;p24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4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3" name="Google Shape;323;p24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Google Shape;324;p24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5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grpSp>
        <p:nvGrpSpPr>
          <p:cNvPr id="330" name="Google Shape;330;p25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31" name="Google Shape;331;p2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5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5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5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5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5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5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39" name="Google Shape;339;p25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25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1" name="Google Shape;341;p25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42" name="Google Shape;342;p25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5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5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5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6" name="Google Shape;346;p25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25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8" name="Google Shape;348;p25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49" name="Google Shape;349;p25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5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5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5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53" name="Google Shape;353;p25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54" name="Google Shape;354;p25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